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6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pos="480" userDrawn="1">
          <p15:clr>
            <a:srgbClr val="A4A3A4"/>
          </p15:clr>
        </p15:guide>
        <p15:guide id="4" orient="horz" pos="4032" userDrawn="1">
          <p15:clr>
            <a:srgbClr val="A4A3A4"/>
          </p15:clr>
        </p15:guide>
        <p15:guide id="5" orient="horz" pos="67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DCC3"/>
    <a:srgbClr val="FF3B93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91" autoAdjust="0"/>
    <p:restoredTop sz="92950" autoAdjust="0"/>
  </p:normalViewPr>
  <p:slideViewPr>
    <p:cSldViewPr>
      <p:cViewPr varScale="1">
        <p:scale>
          <a:sx n="71" d="100"/>
          <a:sy n="71" d="100"/>
        </p:scale>
        <p:origin x="1332" y="66"/>
      </p:cViewPr>
      <p:guideLst>
        <p:guide orient="horz" pos="2256"/>
        <p:guide pos="2880"/>
        <p:guide pos="480"/>
        <p:guide orient="horz" pos="4032"/>
        <p:guide orient="horz" pos="6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3.472197919874577E-2"/>
          <c:y val="0"/>
          <c:w val="0.94108046487863606"/>
          <c:h val="1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Pt>
            <c:idx val="1"/>
            <c:bubble3D val="0"/>
            <c:spPr>
              <a:solidFill>
                <a:srgbClr val="FFC000"/>
              </a:solidFill>
            </c:spPr>
          </c:dPt>
          <c:dPt>
            <c:idx val="2"/>
            <c:bubble3D val="0"/>
            <c:spPr>
              <a:solidFill>
                <a:srgbClr val="00B0F0"/>
              </a:solidFill>
            </c:spPr>
          </c:dPt>
          <c:dLbls>
            <c:dLbl>
              <c:idx val="1"/>
              <c:layout>
                <c:manualLayout>
                  <c:x val="-9.9999300092387861E-2"/>
                  <c:y val="-4.291157705113960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1111033343598597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000" dirty="0"/>
                      <a:t>North </a:t>
                    </a:r>
                    <a:r>
                      <a:rPr lang="en-US" sz="1000" dirty="0" smtClean="0"/>
                      <a:t>America</a:t>
                    </a:r>
                  </a:p>
                  <a:p>
                    <a:r>
                      <a:rPr lang="en-US" sz="1000" dirty="0" smtClean="0"/>
                      <a:t>1%</a:t>
                    </a:r>
                    <a:endParaRPr lang="en-US" sz="100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15555446681038113"/>
                  <c:y val="0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Asia</c:v>
                </c:pt>
                <c:pt idx="1">
                  <c:v>Europe</c:v>
                </c:pt>
                <c:pt idx="2">
                  <c:v>North America</c:v>
                </c:pt>
                <c:pt idx="3">
                  <c:v>South America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223</c:v>
                </c:pt>
                <c:pt idx="1">
                  <c:v>6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1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079014479179668"/>
          <c:y val="7.3765073484031649E-2"/>
          <c:w val="0.82476572183380881"/>
          <c:h val="0.65818117458157455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Asia</c:v>
                </c:pt>
                <c:pt idx="1">
                  <c:v>Europe</c:v>
                </c:pt>
                <c:pt idx="2">
                  <c:v>North America</c:v>
                </c:pt>
                <c:pt idx="3">
                  <c:v>North America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223</c:v>
                </c:pt>
                <c:pt idx="1">
                  <c:v>6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1"/>
        <c:axId val="1544588848"/>
        <c:axId val="1544603536"/>
      </c:barChart>
      <c:catAx>
        <c:axId val="15445888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544603536"/>
        <c:crosses val="autoZero"/>
        <c:auto val="1"/>
        <c:lblAlgn val="ctr"/>
        <c:lblOffset val="100"/>
        <c:noMultiLvlLbl val="0"/>
      </c:catAx>
      <c:valAx>
        <c:axId val="15446035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5445888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>
          <a:solidFill>
            <a:schemeClr val="bg1">
              <a:lumMod val="65000"/>
            </a:schemeClr>
          </a:solidFill>
          <a:latin typeface="Trebuchet MS" pitchFamily="34" charset="0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2FF91C-AA2B-4B43-991D-8C9892EA2745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74A27-B222-4CE9-B20F-AA4F4EF7D3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452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1326A-7478-4F34-AA8C-B1C36B37427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118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20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479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088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9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79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831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113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509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173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47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345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72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microsoft.com/office/2007/relationships/hdphoto" Target="../media/hdphoto1.wdp"/><Relationship Id="rId7" Type="http://schemas.openxmlformats.org/officeDocument/2006/relationships/chart" Target="../charts/chart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.xml"/><Relationship Id="rId11" Type="http://schemas.openxmlformats.org/officeDocument/2006/relationships/image" Target="../media/image9.jpeg"/><Relationship Id="rId5" Type="http://schemas.microsoft.com/office/2007/relationships/hdphoto" Target="../media/hdphoto2.wdp"/><Relationship Id="rId10" Type="http://schemas.openxmlformats.org/officeDocument/2006/relationships/image" Target="../media/image8.png"/><Relationship Id="rId4" Type="http://schemas.openxmlformats.org/officeDocument/2006/relationships/image" Target="../media/image5.pn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82" name="Picture 6" descr="https://hips.hearstapps.com/netdoctor.cdnds.net/15/43/1445641894-1442849178-syringe-capsule-table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286908" cy="6858000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>
            <a:extLst>
              <a:ext uri="{FF2B5EF4-FFF2-40B4-BE49-F238E27FC236}">
                <a16:creationId xmlns="" xmlns:a16="http://schemas.microsoft.com/office/drawing/2014/main" id="{6DC8BBAC-A275-4D08-8B55-CBA8690B1A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59B23F92-1924-4413-B0A1-59EA0B81E72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-6349" t="-13995" r="-9609" b="-6374"/>
          <a:stretch/>
        </p:blipFill>
        <p:spPr>
          <a:xfrm>
            <a:off x="7142627" y="6098771"/>
            <a:ext cx="2001372" cy="731520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</p:spPr>
      </p:pic>
      <p:sp>
        <p:nvSpPr>
          <p:cNvPr id="11" name="Title 1">
            <a:extLst>
              <a:ext uri="{FF2B5EF4-FFF2-40B4-BE49-F238E27FC236}">
                <a16:creationId xmlns="" xmlns:a16="http://schemas.microsoft.com/office/drawing/2014/main" id="{7C4F212A-6A6A-4C08-A96C-B550E767F29C}"/>
              </a:ext>
            </a:extLst>
          </p:cNvPr>
          <p:cNvSpPr txBox="1">
            <a:spLocks/>
          </p:cNvSpPr>
          <p:nvPr/>
        </p:nvSpPr>
        <p:spPr>
          <a:xfrm>
            <a:off x="7143" y="609600"/>
            <a:ext cx="9209922" cy="1188720"/>
          </a:xfrm>
          <a:prstGeom prst="rect">
            <a:avLst/>
          </a:prstGeom>
          <a:solidFill>
            <a:srgbClr val="00B0F0">
              <a:alpha val="65098"/>
            </a:srgbClr>
          </a:solidFill>
          <a:ln w="57150"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b="1" spc="-15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Global Market of </a:t>
            </a:r>
            <a:r>
              <a:rPr lang="en-US" sz="3200" b="1" spc="-150" dirty="0" err="1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Amoxiclav</a:t>
            </a:r>
            <a:r>
              <a:rPr lang="en-US" sz="3200" b="1" spc="-15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(</a:t>
            </a:r>
            <a:r>
              <a:rPr lang="en-US" sz="3200" b="1" spc="-150" dirty="0" err="1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Amoxicillin+Clavulanic</a:t>
            </a:r>
            <a:r>
              <a:rPr lang="en-US" sz="3200" b="1" spc="-15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Acid)</a:t>
            </a:r>
            <a:endParaRPr lang="en-US" sz="3200" b="1" spc="-15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r"/>
            <a:r>
              <a:rPr lang="en-US" sz="2000" dirty="0">
                <a:solidFill>
                  <a:schemeClr val="bg1">
                    <a:lumMod val="95000"/>
                  </a:schemeClr>
                </a:solidFill>
              </a:rPr>
              <a:t>Global Techno-Commercial Report</a:t>
            </a:r>
          </a:p>
        </p:txBody>
      </p:sp>
      <p:sp>
        <p:nvSpPr>
          <p:cNvPr id="50178" name="AutoShape 2" descr="Why Aren't All Medicines Pills? | Science Projec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0" name="AutoShape 4" descr="Why Aren't All Medicines Pills? | Science Projec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516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Executive Summary</a:t>
            </a:r>
          </a:p>
          <a:p>
            <a:pPr algn="r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Global &amp;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Indian Amoxiclav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Market 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2020-21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in a Nutshell</a:t>
            </a:r>
          </a:p>
        </p:txBody>
      </p:sp>
      <p:sp>
        <p:nvSpPr>
          <p:cNvPr id="4" name="Rectangle 3"/>
          <p:cNvSpPr/>
          <p:nvPr/>
        </p:nvSpPr>
        <p:spPr>
          <a:xfrm>
            <a:off x="500034" y="1211033"/>
            <a:ext cx="18450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D308B"/>
                </a:solidFill>
              </a:rPr>
              <a:t>Global </a:t>
            </a:r>
            <a:r>
              <a:rPr lang="en-US" dirty="0" smtClean="0">
                <a:solidFill>
                  <a:srgbClr val="FD308B"/>
                </a:solidFill>
              </a:rPr>
              <a:t> Amoxiclav</a:t>
            </a:r>
            <a:endParaRPr lang="en-US" dirty="0">
              <a:solidFill>
                <a:srgbClr val="FD308B"/>
              </a:solidFill>
            </a:endParaRPr>
          </a:p>
          <a:p>
            <a:pPr algn="ctr"/>
            <a:r>
              <a:rPr lang="en-US" dirty="0">
                <a:solidFill>
                  <a:srgbClr val="FD308B"/>
                </a:solidFill>
              </a:rPr>
              <a:t>Market </a:t>
            </a:r>
          </a:p>
        </p:txBody>
      </p:sp>
      <p:pic>
        <p:nvPicPr>
          <p:cNvPr id="1026" name="Picture 2" descr="C:\Users\user\AppData\Local\Microsoft\Windows\INetCache\IE\X5SN2UOM\16902-illustration-of-a-globe-pv[1]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7285" y="1203960"/>
            <a:ext cx="640080" cy="64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3475392" y="99060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10,000t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3566832" y="110162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15.1KT</a:t>
            </a:r>
          </a:p>
          <a:p>
            <a:pPr algn="ctr"/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298768" y="99060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by Value</a:t>
            </a: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~ $62m 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5382588" y="110162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by Value</a:t>
            </a:r>
            <a:endParaRPr lang="en-IN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$32.4M</a:t>
            </a:r>
          </a:p>
          <a:p>
            <a:pPr algn="ctr"/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7114525" y="99060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190725" y="110162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Growth rate</a:t>
            </a:r>
          </a:p>
          <a:p>
            <a:pPr algn="ctr"/>
            <a:r>
              <a:rPr lang="en-US" sz="1200" b="1" dirty="0" smtClean="0">
                <a:solidFill>
                  <a:schemeClr val="bg1">
                    <a:lumMod val="65000"/>
                  </a:schemeClr>
                </a:solidFill>
              </a:rPr>
              <a:t>2020-21-2021-22 </a:t>
            </a:r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7%</a:t>
            </a:r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71472" y="2282603"/>
            <a:ext cx="18258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D308B"/>
                </a:solidFill>
              </a:rPr>
              <a:t>Indian </a:t>
            </a:r>
            <a:r>
              <a:rPr lang="en-US" dirty="0" smtClean="0">
                <a:solidFill>
                  <a:srgbClr val="FD308B"/>
                </a:solidFill>
              </a:rPr>
              <a:t> Amoxiclav</a:t>
            </a:r>
            <a:endParaRPr lang="en-US" dirty="0">
              <a:solidFill>
                <a:srgbClr val="FD308B"/>
              </a:solidFill>
            </a:endParaRPr>
          </a:p>
          <a:p>
            <a:pPr algn="ctr"/>
            <a:r>
              <a:rPr lang="en-US" dirty="0">
                <a:solidFill>
                  <a:srgbClr val="FD308B"/>
                </a:solidFill>
              </a:rPr>
              <a:t>Market 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3523667" y="211402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10,000t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3615107" y="222504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14.2KT</a:t>
            </a:r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5347043" y="211402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by Value</a:t>
            </a: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~ $62m 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5430863" y="222504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by 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Value</a:t>
            </a:r>
          </a:p>
          <a:p>
            <a:pPr lvl="0" algn="ctr"/>
            <a:r>
              <a:rPr lang="en-US" sz="2400" b="1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Arial Black" panose="020B0A04020102020204" pitchFamily="34" charset="0"/>
              </a:rPr>
              <a:t>$</a:t>
            </a:r>
            <a:r>
              <a:rPr lang="en-US" sz="2400" b="1" dirty="0" err="1" smtClean="0">
                <a:solidFill>
                  <a:prstClr val="black">
                    <a:lumMod val="50000"/>
                    <a:lumOff val="50000"/>
                  </a:prstClr>
                </a:solidFill>
                <a:latin typeface="Arial Black" panose="020B0A04020102020204" pitchFamily="34" charset="0"/>
              </a:rPr>
              <a:t>xxM</a:t>
            </a:r>
            <a:endParaRPr lang="en-US" sz="2400" b="1" dirty="0" smtClean="0">
              <a:solidFill>
                <a:prstClr val="black">
                  <a:lumMod val="50000"/>
                  <a:lumOff val="50000"/>
                </a:prstClr>
              </a:solidFill>
              <a:latin typeface="Arial Black" panose="020B0A04020102020204" pitchFamily="34" charset="0"/>
            </a:endParaRPr>
          </a:p>
          <a:p>
            <a:pPr algn="ctr"/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7162800" y="211402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7239000" y="222504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Growth rate</a:t>
            </a:r>
          </a:p>
          <a:p>
            <a:pPr algn="ctr"/>
            <a:r>
              <a:rPr lang="en-US" sz="1200" b="1" dirty="0" smtClean="0">
                <a:solidFill>
                  <a:schemeClr val="bg1">
                    <a:lumMod val="65000"/>
                  </a:schemeClr>
                </a:solidFill>
              </a:rPr>
              <a:t>2020-21-2021-22 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xx%</a:t>
            </a:r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1028" name="Picture 4" descr="C:\Users\user\AppData\Local\Microsoft\Windows\INetCache\IE\2A5UJ2NG\India-coor-locator[1].png"/>
          <p:cNvPicPr>
            <a:picLocks noChangeAspect="1" noChangeArrowheads="1"/>
          </p:cNvPicPr>
          <p:nvPr/>
        </p:nvPicPr>
        <p:blipFill>
          <a:blip r:embed="rId4" cstate="print">
            <a:grayscl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119" y="2346960"/>
            <a:ext cx="492413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/>
          <p:cNvSpPr/>
          <p:nvPr/>
        </p:nvSpPr>
        <p:spPr>
          <a:xfrm>
            <a:off x="530459" y="3200400"/>
            <a:ext cx="2456581" cy="457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91440" tIns="91440" rIns="91440" bIns="91440" anchor="ctr">
            <a:no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Global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Amoxiclav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Manufacturers Market share by Geography 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286753" y="3200400"/>
            <a:ext cx="2494295" cy="457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91440" tIns="91440" rIns="91440" bIns="91440" anchor="ctr">
            <a:no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Global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Amoxiclav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Manufacturers  </a:t>
            </a:r>
          </a:p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by Geography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0" y="5969913"/>
            <a:ext cx="9144000" cy="4308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Total No. of Buyers of global </a:t>
            </a:r>
            <a:r>
              <a:rPr lang="en-US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Amoxiclav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is  **with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the buying quantity of 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15.1K</a:t>
            </a:r>
            <a:r>
              <a:rPr 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T</a:t>
            </a:r>
            <a:endParaRPr lang="en-US" sz="1100" b="1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The report also contains the profile 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of  country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buyers with their buying quantities &amp; contact details</a:t>
            </a:r>
          </a:p>
        </p:txBody>
      </p:sp>
      <p:sp>
        <p:nvSpPr>
          <p:cNvPr id="38" name="Rectangle 37"/>
          <p:cNvSpPr/>
          <p:nvPr/>
        </p:nvSpPr>
        <p:spPr>
          <a:xfrm>
            <a:off x="6080760" y="3200400"/>
            <a:ext cx="2377440" cy="457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91440" tIns="91440" rIns="91440" bIns="91440" anchor="ctr">
            <a:no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Top 5 Global Manufacturers</a:t>
            </a:r>
          </a:p>
        </p:txBody>
      </p:sp>
      <p:sp>
        <p:nvSpPr>
          <p:cNvPr id="39" name="Rectangle 38"/>
          <p:cNvSpPr/>
          <p:nvPr/>
        </p:nvSpPr>
        <p:spPr>
          <a:xfrm>
            <a:off x="928662" y="1857364"/>
            <a:ext cx="957313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2020-21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="" xmlns:a16="http://schemas.microsoft.com/office/drawing/2014/main" id="{BDF45BE9-BA71-47B2-ADEF-6FA5EF2F6EF9}"/>
              </a:ext>
            </a:extLst>
          </p:cNvPr>
          <p:cNvSpPr/>
          <p:nvPr/>
        </p:nvSpPr>
        <p:spPr>
          <a:xfrm>
            <a:off x="6156960" y="3779520"/>
            <a:ext cx="2225040" cy="2011680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txBody>
          <a:bodyPr wrap="square" lIns="91440" tIns="91440" rIns="91440" bIns="91440" anchor="ctr">
            <a:noAutofit/>
          </a:bodyPr>
          <a:lstStyle/>
          <a:p>
            <a:r>
              <a:rPr lang="en-IN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Aurobindo</a:t>
            </a:r>
            <a:r>
              <a:rPr lang="en-IN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IN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Pharma</a:t>
            </a:r>
            <a:r>
              <a:rPr lang="en-IN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IN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Protech</a:t>
            </a:r>
            <a:r>
              <a:rPr lang="en-IN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IN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Biosystems</a:t>
            </a:r>
            <a:endParaRPr lang="en-IN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IN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IN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Pvt</a:t>
            </a:r>
            <a:r>
              <a:rPr lang="en-IN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Ltd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Micro Labs Ltd.</a:t>
            </a:r>
          </a:p>
          <a:p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Aaltop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Healthcare Pvt.</a:t>
            </a:r>
            <a:b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Ltd,.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AutoShape 9" descr="Image result for Mitsui Chemicals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6" name="Rectangle 35">
            <a:extLst>
              <a:ext uri="{FF2B5EF4-FFF2-40B4-BE49-F238E27FC236}">
                <a16:creationId xmlns="" xmlns:a16="http://schemas.microsoft.com/office/drawing/2014/main" id="{1CAC37E1-E800-4102-A8AC-321AB3F91A0C}"/>
              </a:ext>
            </a:extLst>
          </p:cNvPr>
          <p:cNvSpPr/>
          <p:nvPr/>
        </p:nvSpPr>
        <p:spPr>
          <a:xfrm>
            <a:off x="1214414" y="4643446"/>
            <a:ext cx="957313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2020-21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="" xmlns:a16="http://schemas.microsoft.com/office/drawing/2014/main" id="{8B2178A4-CFD3-402E-8017-1F68136961BC}"/>
              </a:ext>
            </a:extLst>
          </p:cNvPr>
          <p:cNvSpPr/>
          <p:nvPr/>
        </p:nvSpPr>
        <p:spPr>
          <a:xfrm>
            <a:off x="4357686" y="3929066"/>
            <a:ext cx="1000132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2020-21</a:t>
            </a:r>
            <a:endParaRPr lang="en-US" b="1" dirty="0">
              <a:solidFill>
                <a:srgbClr val="00B0F0"/>
              </a:solidFill>
            </a:endParaRPr>
          </a:p>
        </p:txBody>
      </p:sp>
      <p:graphicFrame>
        <p:nvGraphicFramePr>
          <p:cNvPr id="45" name="Chart 44"/>
          <p:cNvGraphicFramePr/>
          <p:nvPr/>
        </p:nvGraphicFramePr>
        <p:xfrm>
          <a:off x="571472" y="3786190"/>
          <a:ext cx="2286016" cy="2071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40" name="Chart 39"/>
          <p:cNvGraphicFramePr/>
          <p:nvPr/>
        </p:nvGraphicFramePr>
        <p:xfrm>
          <a:off x="3000364" y="3857628"/>
          <a:ext cx="3000396" cy="1960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39938" name="AutoShape 2" descr="Aurobindo Pharma share crashes 20% to hit 52-week low on USFDA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9940" name="Picture 4" descr="Aurobindo Pharma share crashes 20% to hit 52-week low on USFDA ..."/>
          <p:cNvPicPr>
            <a:picLocks noChangeAspect="1" noChangeArrowheads="1"/>
          </p:cNvPicPr>
          <p:nvPr/>
        </p:nvPicPr>
        <p:blipFill>
          <a:blip r:embed="rId8" cstate="print"/>
          <a:srcRect t="16798" b="17638"/>
          <a:stretch>
            <a:fillRect/>
          </a:stretch>
        </p:blipFill>
        <p:spPr bwMode="auto">
          <a:xfrm>
            <a:off x="7572396" y="3829733"/>
            <a:ext cx="701649" cy="313647"/>
          </a:xfrm>
          <a:prstGeom prst="rect">
            <a:avLst/>
          </a:prstGeom>
          <a:noFill/>
        </p:spPr>
      </p:pic>
      <p:sp>
        <p:nvSpPr>
          <p:cNvPr id="39942" name="AutoShape 6" descr="Protech Biosystem Pvt Ltd - Home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9944" name="Picture 8" descr="https://scontent.fdel11-1.fna.fbcdn.net/v/t1.0-1/p720x720/47222035_296424471002397_9100952798765252608_o.jpg?_nc_cat=100&amp;_nc_sid=dbb9e7&amp;_nc_ohc=hxg2z5BJGpsAX9D2x-c&amp;_nc_ht=scontent.fdel11-1.fna&amp;_nc_tp=6&amp;oh=f40f118bb292722c90cbd1f380ba9e58&amp;oe=5EA4A4F9"/>
          <p:cNvPicPr>
            <a:picLocks noChangeAspect="1" noChangeArrowheads="1"/>
          </p:cNvPicPr>
          <p:nvPr/>
        </p:nvPicPr>
        <p:blipFill>
          <a:blip r:embed="rId9" cstate="print"/>
          <a:srcRect l="17848" t="13123" r="17848" b="28346"/>
          <a:stretch>
            <a:fillRect/>
          </a:stretch>
        </p:blipFill>
        <p:spPr bwMode="auto">
          <a:xfrm>
            <a:off x="7715272" y="4214818"/>
            <a:ext cx="477770" cy="434875"/>
          </a:xfrm>
          <a:prstGeom prst="rect">
            <a:avLst/>
          </a:prstGeom>
          <a:noFill/>
        </p:spPr>
      </p:pic>
      <p:pic>
        <p:nvPicPr>
          <p:cNvPr id="39946" name="Picture 10" descr="Micro Labs Limited | Because health is in small details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643834" y="4714884"/>
            <a:ext cx="642941" cy="336779"/>
          </a:xfrm>
          <a:prstGeom prst="rect">
            <a:avLst/>
          </a:prstGeom>
          <a:noFill/>
        </p:spPr>
      </p:pic>
      <p:sp>
        <p:nvSpPr>
          <p:cNvPr id="39948" name="AutoShape 12" descr="Home | Aaltop Healthca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0" name="AutoShape 14" descr="Home | Aaltop Healthca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2" name="AutoShape 16" descr="Home | Aaltop Healthca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4" name="AutoShape 18" descr="Home | Aaltop Healthca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6" name="AutoShape 20" descr="Home | Aaltop Healthca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8" name="AutoShape 22" descr="Home | Aaltop Healthca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9960" name="Picture 24" descr="Home | Aaltop Healthcare"/>
          <p:cNvPicPr>
            <a:picLocks noChangeAspect="1" noChangeArrowheads="1"/>
          </p:cNvPicPr>
          <p:nvPr/>
        </p:nvPicPr>
        <p:blipFill>
          <a:blip r:embed="rId11" cstate="print"/>
          <a:srcRect l="29921" t="11309" r="27165" b="14285"/>
          <a:stretch>
            <a:fillRect/>
          </a:stretch>
        </p:blipFill>
        <p:spPr bwMode="auto">
          <a:xfrm>
            <a:off x="7786710" y="5214950"/>
            <a:ext cx="363848" cy="4172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54301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6012</TotalTime>
  <Words>138</Words>
  <Application>Microsoft Office PowerPoint</Application>
  <PresentationFormat>On-screen Show (4:3)</PresentationFormat>
  <Paragraphs>52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Trebuchet MS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Shekhar</dc:creator>
  <cp:lastModifiedBy>Faizan Ahmad</cp:lastModifiedBy>
  <cp:revision>648</cp:revision>
  <dcterms:created xsi:type="dcterms:W3CDTF">2020-02-21T04:59:25Z</dcterms:created>
  <dcterms:modified xsi:type="dcterms:W3CDTF">2022-02-11T05:03:58Z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15591032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S9.0.0</vt:lpwstr>
  </property>
</Properties>
</file>